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82" r:id="rId3"/>
    <p:sldId id="290" r:id="rId4"/>
    <p:sldId id="335" r:id="rId5"/>
    <p:sldId id="308" r:id="rId6"/>
    <p:sldId id="310" r:id="rId7"/>
    <p:sldId id="291" r:id="rId8"/>
    <p:sldId id="311" r:id="rId9"/>
    <p:sldId id="334" r:id="rId10"/>
    <p:sldId id="312" r:id="rId11"/>
    <p:sldId id="269" r:id="rId12"/>
    <p:sldId id="329" r:id="rId13"/>
    <p:sldId id="270" r:id="rId14"/>
    <p:sldId id="327" r:id="rId15"/>
    <p:sldId id="328" r:id="rId16"/>
    <p:sldId id="326" r:id="rId17"/>
    <p:sldId id="330" r:id="rId18"/>
    <p:sldId id="331" r:id="rId19"/>
    <p:sldId id="332" r:id="rId20"/>
    <p:sldId id="289" r:id="rId21"/>
    <p:sldId id="297" r:id="rId22"/>
    <p:sldId id="298" r:id="rId23"/>
    <p:sldId id="307" r:id="rId24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Estados Unidos da América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Sheet1!$B$1:$BG$1</c:f>
              <c:strCache>
                <c:ptCount val="58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</c:strCache>
            </c:strRef>
          </c:cat>
          <c:val>
            <c:numRef>
              <c:f>Sheet1!$B$2:$BG$2</c:f>
              <c:numCache>
                <c:formatCode>0.0</c:formatCode>
                <c:ptCount val="58"/>
                <c:pt idx="0">
                  <c:v>2.299999999999585</c:v>
                </c:pt>
                <c:pt idx="1">
                  <c:v>6.1000000000000369</c:v>
                </c:pt>
                <c:pt idx="2">
                  <c:v>4.4000000000000057</c:v>
                </c:pt>
                <c:pt idx="3">
                  <c:v>5.8000000000002672</c:v>
                </c:pt>
                <c:pt idx="4">
                  <c:v>6.3999999999996788</c:v>
                </c:pt>
                <c:pt idx="5">
                  <c:v>6.5000000000003268</c:v>
                </c:pt>
                <c:pt idx="6">
                  <c:v>2.4999999999999716</c:v>
                </c:pt>
                <c:pt idx="7">
                  <c:v>4.7999999999996987</c:v>
                </c:pt>
                <c:pt idx="8">
                  <c:v>3.1000000000000369</c:v>
                </c:pt>
                <c:pt idx="9">
                  <c:v>-0.25407959276336101</c:v>
                </c:pt>
                <c:pt idx="10">
                  <c:v>3.2933623798951288</c:v>
                </c:pt>
                <c:pt idx="11">
                  <c:v>5.2588953573494024</c:v>
                </c:pt>
                <c:pt idx="12">
                  <c:v>5.6457194700046074</c:v>
                </c:pt>
                <c:pt idx="13">
                  <c:v>-0.54054652885280063</c:v>
                </c:pt>
                <c:pt idx="14">
                  <c:v>-0.20546401397507452</c:v>
                </c:pt>
                <c:pt idx="15">
                  <c:v>5.3881392286426149</c:v>
                </c:pt>
                <c:pt idx="16">
                  <c:v>4.6241592052387261</c:v>
                </c:pt>
                <c:pt idx="17">
                  <c:v>5.5353026934274823</c:v>
                </c:pt>
                <c:pt idx="18">
                  <c:v>3.1661502713984646</c:v>
                </c:pt>
                <c:pt idx="19">
                  <c:v>-0.25675193020613563</c:v>
                </c:pt>
                <c:pt idx="20">
                  <c:v>2.5377186958853457</c:v>
                </c:pt>
                <c:pt idx="21">
                  <c:v>-1.8028744530381573</c:v>
                </c:pt>
                <c:pt idx="22">
                  <c:v>4.5839273164581869</c:v>
                </c:pt>
                <c:pt idx="23">
                  <c:v>7.236619994757703</c:v>
                </c:pt>
                <c:pt idx="24">
                  <c:v>4.1696559532712314</c:v>
                </c:pt>
                <c:pt idx="25">
                  <c:v>3.4626517134077375</c:v>
                </c:pt>
                <c:pt idx="26">
                  <c:v>3.4595725552285899</c:v>
                </c:pt>
                <c:pt idx="27">
                  <c:v>4.1770463842278218</c:v>
                </c:pt>
                <c:pt idx="28">
                  <c:v>3.6726563287583218</c:v>
                </c:pt>
                <c:pt idx="29">
                  <c:v>1.8859603224201891</c:v>
                </c:pt>
                <c:pt idx="30">
                  <c:v>-0.10825910527881888</c:v>
                </c:pt>
                <c:pt idx="31">
                  <c:v>3.5224424944773034</c:v>
                </c:pt>
                <c:pt idx="32">
                  <c:v>2.7528443271579164</c:v>
                </c:pt>
                <c:pt idx="33">
                  <c:v>4.0288390640384364</c:v>
                </c:pt>
                <c:pt idx="34">
                  <c:v>2.6842871312961591</c:v>
                </c:pt>
                <c:pt idx="35">
                  <c:v>3.7725013191314076</c:v>
                </c:pt>
                <c:pt idx="36">
                  <c:v>4.4472163428153095</c:v>
                </c:pt>
                <c:pt idx="37">
                  <c:v>4.4814075549494419</c:v>
                </c:pt>
                <c:pt idx="38">
                  <c:v>4.7532359891560247</c:v>
                </c:pt>
                <c:pt idx="39">
                  <c:v>4.1274840125541346</c:v>
                </c:pt>
                <c:pt idx="40">
                  <c:v>0.99834079572261203</c:v>
                </c:pt>
                <c:pt idx="41">
                  <c:v>1.7416952495760967</c:v>
                </c:pt>
                <c:pt idx="42">
                  <c:v>2.8612107669547413</c:v>
                </c:pt>
                <c:pt idx="43">
                  <c:v>3.798891126540056</c:v>
                </c:pt>
                <c:pt idx="44">
                  <c:v>3.513213796940164</c:v>
                </c:pt>
                <c:pt idx="45">
                  <c:v>2.8549722920635787</c:v>
                </c:pt>
                <c:pt idx="46">
                  <c:v>1.876171457805853</c:v>
                </c:pt>
                <c:pt idx="47">
                  <c:v>-0.13657980537257686</c:v>
                </c:pt>
                <c:pt idx="48">
                  <c:v>-2.5367570655140668</c:v>
                </c:pt>
                <c:pt idx="49">
                  <c:v>2.5637665584716842</c:v>
                </c:pt>
                <c:pt idx="50">
                  <c:v>1.5508355062097365</c:v>
                </c:pt>
                <c:pt idx="51">
                  <c:v>2.249545852168481</c:v>
                </c:pt>
                <c:pt idx="52">
                  <c:v>1.8420810704697033</c:v>
                </c:pt>
                <c:pt idx="53">
                  <c:v>2.4519730360894982</c:v>
                </c:pt>
                <c:pt idx="54">
                  <c:v>2.8809104657668883</c:v>
                </c:pt>
                <c:pt idx="55">
                  <c:v>1.5672151698868504</c:v>
                </c:pt>
                <c:pt idx="56">
                  <c:v>2.2170103303522382</c:v>
                </c:pt>
                <c:pt idx="57">
                  <c:v>2.8569878160515998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58-4084-8474-8DBF16EF274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União Europeia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Sheet1!$B$1:$BG$1</c:f>
              <c:strCache>
                <c:ptCount val="58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</c:strCache>
            </c:strRef>
          </c:cat>
          <c:val>
            <c:numRef>
              <c:f>Sheet1!$B$3:$BG$3</c:f>
              <c:numCache>
                <c:formatCode>0.0</c:formatCode>
                <c:ptCount val="58"/>
                <c:pt idx="0">
                  <c:v>5.6</c:v>
                </c:pt>
                <c:pt idx="1">
                  <c:v>5</c:v>
                </c:pt>
                <c:pt idx="2">
                  <c:v>5.0999999999999996</c:v>
                </c:pt>
                <c:pt idx="3">
                  <c:v>5.6</c:v>
                </c:pt>
                <c:pt idx="4">
                  <c:v>4.4000000000000004</c:v>
                </c:pt>
                <c:pt idx="5">
                  <c:v>4.3</c:v>
                </c:pt>
                <c:pt idx="6">
                  <c:v>4.5</c:v>
                </c:pt>
                <c:pt idx="7">
                  <c:v>5.0999999999999996</c:v>
                </c:pt>
                <c:pt idx="8">
                  <c:v>5.8</c:v>
                </c:pt>
                <c:pt idx="9">
                  <c:v>5.5</c:v>
                </c:pt>
                <c:pt idx="10">
                  <c:v>3.6</c:v>
                </c:pt>
                <c:pt idx="11">
                  <c:v>4.7</c:v>
                </c:pt>
                <c:pt idx="12">
                  <c:v>6.1</c:v>
                </c:pt>
                <c:pt idx="13">
                  <c:v>2.2000000000000002</c:v>
                </c:pt>
                <c:pt idx="14">
                  <c:v>-0.8</c:v>
                </c:pt>
                <c:pt idx="15">
                  <c:v>4.5999999999999996</c:v>
                </c:pt>
                <c:pt idx="16">
                  <c:v>2.8</c:v>
                </c:pt>
                <c:pt idx="17">
                  <c:v>3.2</c:v>
                </c:pt>
                <c:pt idx="18">
                  <c:v>3.8</c:v>
                </c:pt>
                <c:pt idx="19">
                  <c:v>1.5</c:v>
                </c:pt>
                <c:pt idx="20">
                  <c:v>0.3</c:v>
                </c:pt>
                <c:pt idx="21">
                  <c:v>1</c:v>
                </c:pt>
                <c:pt idx="22">
                  <c:v>1.8</c:v>
                </c:pt>
                <c:pt idx="23">
                  <c:v>2.5</c:v>
                </c:pt>
                <c:pt idx="24">
                  <c:v>2.6</c:v>
                </c:pt>
                <c:pt idx="25">
                  <c:v>2.7</c:v>
                </c:pt>
                <c:pt idx="26">
                  <c:v>2.9</c:v>
                </c:pt>
                <c:pt idx="27">
                  <c:v>4.4000000000000004</c:v>
                </c:pt>
                <c:pt idx="28">
                  <c:v>3.7</c:v>
                </c:pt>
                <c:pt idx="29">
                  <c:v>3</c:v>
                </c:pt>
                <c:pt idx="30">
                  <c:v>1.4</c:v>
                </c:pt>
                <c:pt idx="31">
                  <c:v>1</c:v>
                </c:pt>
                <c:pt idx="32">
                  <c:v>-0.1</c:v>
                </c:pt>
                <c:pt idx="33">
                  <c:v>2.8</c:v>
                </c:pt>
                <c:pt idx="34">
                  <c:v>2.7</c:v>
                </c:pt>
                <c:pt idx="35">
                  <c:v>2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3.8</c:v>
                </c:pt>
                <c:pt idx="40">
                  <c:v>2.2999999999999998</c:v>
                </c:pt>
                <c:pt idx="41">
                  <c:v>1.4</c:v>
                </c:pt>
                <c:pt idx="42">
                  <c:v>1.3</c:v>
                </c:pt>
                <c:pt idx="43">
                  <c:v>2.6</c:v>
                </c:pt>
                <c:pt idx="44">
                  <c:v>2.1</c:v>
                </c:pt>
                <c:pt idx="45">
                  <c:v>3.4</c:v>
                </c:pt>
                <c:pt idx="46">
                  <c:v>3.1</c:v>
                </c:pt>
                <c:pt idx="47">
                  <c:v>0.5</c:v>
                </c:pt>
                <c:pt idx="48">
                  <c:v>-4.3</c:v>
                </c:pt>
                <c:pt idx="49">
                  <c:v>2</c:v>
                </c:pt>
                <c:pt idx="50">
                  <c:v>1.7</c:v>
                </c:pt>
                <c:pt idx="51">
                  <c:v>-0.4</c:v>
                </c:pt>
                <c:pt idx="52">
                  <c:v>0.3</c:v>
                </c:pt>
                <c:pt idx="53">
                  <c:v>1.8</c:v>
                </c:pt>
                <c:pt idx="54">
                  <c:v>2.2999999999999998</c:v>
                </c:pt>
                <c:pt idx="55">
                  <c:v>2</c:v>
                </c:pt>
                <c:pt idx="56">
                  <c:v>2.5</c:v>
                </c:pt>
                <c:pt idx="57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58-4084-8474-8DBF16EF274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China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Sheet1!$B$1:$BG$1</c:f>
              <c:strCache>
                <c:ptCount val="58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</c:strCache>
            </c:strRef>
          </c:cat>
          <c:val>
            <c:numRef>
              <c:f>Sheet1!$B$4:$BG$4</c:f>
              <c:numCache>
                <c:formatCode>0.0</c:formatCode>
                <c:ptCount val="58"/>
                <c:pt idx="0">
                  <c:v>-27.270000003946052</c:v>
                </c:pt>
                <c:pt idx="1">
                  <c:v>-5.5799999901360025</c:v>
                </c:pt>
                <c:pt idx="2">
                  <c:v>10.299999995275826</c:v>
                </c:pt>
                <c:pt idx="3">
                  <c:v>18.179999994201992</c:v>
                </c:pt>
                <c:pt idx="4">
                  <c:v>16.95000000249604</c:v>
                </c:pt>
                <c:pt idx="5">
                  <c:v>10.650000004173577</c:v>
                </c:pt>
                <c:pt idx="6">
                  <c:v>-5.7700000042250679</c:v>
                </c:pt>
                <c:pt idx="7">
                  <c:v>-4.0999999921414343</c:v>
                </c:pt>
                <c:pt idx="8">
                  <c:v>16.939999996109222</c:v>
                </c:pt>
                <c:pt idx="9">
                  <c:v>19.29999999625602</c:v>
                </c:pt>
                <c:pt idx="10">
                  <c:v>7.0600000033518029</c:v>
                </c:pt>
                <c:pt idx="11">
                  <c:v>3.8099999982544404</c:v>
                </c:pt>
                <c:pt idx="12">
                  <c:v>7.7600000016444994</c:v>
                </c:pt>
                <c:pt idx="13">
                  <c:v>2.3100000004911294</c:v>
                </c:pt>
                <c:pt idx="14">
                  <c:v>8.7200000004751246</c:v>
                </c:pt>
                <c:pt idx="15">
                  <c:v>-1.5700000027506746</c:v>
                </c:pt>
                <c:pt idx="16">
                  <c:v>7.5699999991716709</c:v>
                </c:pt>
                <c:pt idx="17">
                  <c:v>11.134164411984244</c:v>
                </c:pt>
                <c:pt idx="18">
                  <c:v>7.5999999999998096</c:v>
                </c:pt>
                <c:pt idx="19">
                  <c:v>7.8066914498142097</c:v>
                </c:pt>
                <c:pt idx="20">
                  <c:v>5.1724137931032459</c:v>
                </c:pt>
                <c:pt idx="21">
                  <c:v>8.9344262295083752</c:v>
                </c:pt>
                <c:pt idx="22">
                  <c:v>10.835214446952477</c:v>
                </c:pt>
                <c:pt idx="23">
                  <c:v>15.139171758316493</c:v>
                </c:pt>
                <c:pt idx="24">
                  <c:v>13.443396226415032</c:v>
                </c:pt>
                <c:pt idx="25">
                  <c:v>8.9397089397089644</c:v>
                </c:pt>
                <c:pt idx="26">
                  <c:v>11.688931297709829</c:v>
                </c:pt>
                <c:pt idx="27">
                  <c:v>11.23451516445968</c:v>
                </c:pt>
                <c:pt idx="28">
                  <c:v>4.1858678955453854</c:v>
                </c:pt>
                <c:pt idx="29">
                  <c:v>3.9071138960559182</c:v>
                </c:pt>
                <c:pt idx="30">
                  <c:v>9.2940759134445585</c:v>
                </c:pt>
                <c:pt idx="31">
                  <c:v>14.216163583252211</c:v>
                </c:pt>
                <c:pt idx="32">
                  <c:v>13.867576015913599</c:v>
                </c:pt>
                <c:pt idx="33">
                  <c:v>13.052158722235646</c:v>
                </c:pt>
                <c:pt idx="34">
                  <c:v>10.949227373068609</c:v>
                </c:pt>
                <c:pt idx="35">
                  <c:v>9.9283724631920904</c:v>
                </c:pt>
                <c:pt idx="36">
                  <c:v>9.2307692307686438</c:v>
                </c:pt>
                <c:pt idx="37">
                  <c:v>7.8376139188070653</c:v>
                </c:pt>
                <c:pt idx="38">
                  <c:v>7.6674861708664537</c:v>
                </c:pt>
                <c:pt idx="39">
                  <c:v>8.4915084915086396</c:v>
                </c:pt>
                <c:pt idx="40">
                  <c:v>8.3399105498553467</c:v>
                </c:pt>
                <c:pt idx="41">
                  <c:v>9.1306459446331303</c:v>
                </c:pt>
                <c:pt idx="42">
                  <c:v>10.035603026257277</c:v>
                </c:pt>
                <c:pt idx="43">
                  <c:v>10.111223458038538</c:v>
                </c:pt>
                <c:pt idx="44">
                  <c:v>11.395775941230383</c:v>
                </c:pt>
                <c:pt idx="45">
                  <c:v>12.719479020690883</c:v>
                </c:pt>
                <c:pt idx="46">
                  <c:v>14.231388035688326</c:v>
                </c:pt>
                <c:pt idx="47">
                  <c:v>9.6542893725991803</c:v>
                </c:pt>
                <c:pt idx="48">
                  <c:v>9.3998131714150759</c:v>
                </c:pt>
                <c:pt idx="49">
                  <c:v>10.636140463229893</c:v>
                </c:pt>
                <c:pt idx="50">
                  <c:v>9.5509140900101386</c:v>
                </c:pt>
                <c:pt idx="51">
                  <c:v>7.8596274932851031</c:v>
                </c:pt>
                <c:pt idx="52">
                  <c:v>7.7686152841280602</c:v>
                </c:pt>
                <c:pt idx="53">
                  <c:v>7.2995189211712415</c:v>
                </c:pt>
                <c:pt idx="54">
                  <c:v>6.9053166701970241</c:v>
                </c:pt>
                <c:pt idx="55">
                  <c:v>6.7366752526253606</c:v>
                </c:pt>
                <c:pt idx="56">
                  <c:v>6.7570076109151103</c:v>
                </c:pt>
                <c:pt idx="57">
                  <c:v>6.6000000000000085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58-4084-8474-8DBF16EF274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Índia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Sheet1!$B$1:$BG$1</c:f>
              <c:strCache>
                <c:ptCount val="58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</c:strCache>
            </c:strRef>
          </c:cat>
          <c:val>
            <c:numRef>
              <c:f>Sheet1!$B$5:$BG$5</c:f>
              <c:numCache>
                <c:formatCode>0.0</c:formatCode>
                <c:ptCount val="58"/>
                <c:pt idx="0">
                  <c:v>3.7227425326981063</c:v>
                </c:pt>
                <c:pt idx="1">
                  <c:v>2.9311277366599739</c:v>
                </c:pt>
                <c:pt idx="2">
                  <c:v>5.9943532609509731</c:v>
                </c:pt>
                <c:pt idx="3">
                  <c:v>7.4529501223300514</c:v>
                </c:pt>
                <c:pt idx="4">
                  <c:v>-2.6357701098536097</c:v>
                </c:pt>
                <c:pt idx="5">
                  <c:v>-5.5328769831405111E-2</c:v>
                </c:pt>
                <c:pt idx="6">
                  <c:v>7.8259630303303425</c:v>
                </c:pt>
                <c:pt idx="7">
                  <c:v>3.3879291760029417</c:v>
                </c:pt>
                <c:pt idx="8">
                  <c:v>6.5397002962808557</c:v>
                </c:pt>
                <c:pt idx="9">
                  <c:v>5.1572297360822148</c:v>
                </c:pt>
                <c:pt idx="10">
                  <c:v>1.6429303838872755</c:v>
                </c:pt>
                <c:pt idx="11">
                  <c:v>-0.5533013123778403</c:v>
                </c:pt>
                <c:pt idx="12">
                  <c:v>3.2955211352244476</c:v>
                </c:pt>
                <c:pt idx="13">
                  <c:v>1.1853362603391844</c:v>
                </c:pt>
                <c:pt idx="14">
                  <c:v>9.1499120148066879</c:v>
                </c:pt>
                <c:pt idx="15">
                  <c:v>1.6631036366125898</c:v>
                </c:pt>
                <c:pt idx="16">
                  <c:v>7.2547645858358294</c:v>
                </c:pt>
                <c:pt idx="17">
                  <c:v>5.7125320890014422</c:v>
                </c:pt>
                <c:pt idx="18">
                  <c:v>-5.2381827027887198</c:v>
                </c:pt>
                <c:pt idx="19">
                  <c:v>6.7358215279978282</c:v>
                </c:pt>
                <c:pt idx="20">
                  <c:v>6.0062036238178109</c:v>
                </c:pt>
                <c:pt idx="21">
                  <c:v>3.4757332403122518</c:v>
                </c:pt>
                <c:pt idx="22">
                  <c:v>7.2888929012462995</c:v>
                </c:pt>
                <c:pt idx="23">
                  <c:v>3.8207378559730785</c:v>
                </c:pt>
                <c:pt idx="24">
                  <c:v>5.2542992233092889</c:v>
                </c:pt>
                <c:pt idx="25">
                  <c:v>4.7765641704889106</c:v>
                </c:pt>
                <c:pt idx="26">
                  <c:v>3.9653556339062987</c:v>
                </c:pt>
                <c:pt idx="27">
                  <c:v>9.6277829198480447</c:v>
                </c:pt>
                <c:pt idx="28">
                  <c:v>5.9473433282654753</c:v>
                </c:pt>
                <c:pt idx="29">
                  <c:v>5.5334545630644243</c:v>
                </c:pt>
                <c:pt idx="30">
                  <c:v>1.0568314331178073</c:v>
                </c:pt>
                <c:pt idx="31">
                  <c:v>5.4823960216761094</c:v>
                </c:pt>
                <c:pt idx="32">
                  <c:v>4.7507762195452869</c:v>
                </c:pt>
                <c:pt idx="33">
                  <c:v>6.6589240673603882</c:v>
                </c:pt>
                <c:pt idx="34">
                  <c:v>7.574491840164967</c:v>
                </c:pt>
                <c:pt idx="35">
                  <c:v>7.5495222490300335</c:v>
                </c:pt>
                <c:pt idx="36">
                  <c:v>4.0498208490896417</c:v>
                </c:pt>
                <c:pt idx="37">
                  <c:v>6.1844158207090345</c:v>
                </c:pt>
                <c:pt idx="38">
                  <c:v>8.8457555611187786</c:v>
                </c:pt>
                <c:pt idx="39">
                  <c:v>3.8409911567417652</c:v>
                </c:pt>
                <c:pt idx="40">
                  <c:v>4.8239662640969101</c:v>
                </c:pt>
                <c:pt idx="41">
                  <c:v>3.8039753212710536</c:v>
                </c:pt>
                <c:pt idx="42">
                  <c:v>7.860381475312181</c:v>
                </c:pt>
                <c:pt idx="43">
                  <c:v>7.9229434186000702</c:v>
                </c:pt>
                <c:pt idx="44">
                  <c:v>7.9234286673551821</c:v>
                </c:pt>
                <c:pt idx="45">
                  <c:v>8.0607288996374109</c:v>
                </c:pt>
                <c:pt idx="46">
                  <c:v>7.6608241575560925</c:v>
                </c:pt>
                <c:pt idx="47">
                  <c:v>3.0866993740886954</c:v>
                </c:pt>
                <c:pt idx="48">
                  <c:v>7.8618823715500099</c:v>
                </c:pt>
                <c:pt idx="49">
                  <c:v>8.4975868759931643</c:v>
                </c:pt>
                <c:pt idx="50">
                  <c:v>5.2413142248111058</c:v>
                </c:pt>
                <c:pt idx="51">
                  <c:v>5.456387551665884</c:v>
                </c:pt>
                <c:pt idx="52">
                  <c:v>6.3861064009482504</c:v>
                </c:pt>
                <c:pt idx="53">
                  <c:v>7.4102276050885223</c:v>
                </c:pt>
                <c:pt idx="54">
                  <c:v>7.996253785714714</c:v>
                </c:pt>
                <c:pt idx="55">
                  <c:v>8.1695265054713815</c:v>
                </c:pt>
                <c:pt idx="56">
                  <c:v>7.1678888608653466</c:v>
                </c:pt>
                <c:pt idx="57">
                  <c:v>6.9823335558537423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058-4084-8474-8DBF16EF2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859152"/>
        <c:axId val="94859808"/>
      </c:lineChart>
      <c:catAx>
        <c:axId val="9485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94859808"/>
        <c:crosses val="autoZero"/>
        <c:auto val="1"/>
        <c:lblAlgn val="ctr"/>
        <c:lblOffset val="100"/>
        <c:noMultiLvlLbl val="0"/>
      </c:catAx>
      <c:valAx>
        <c:axId val="94859808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94859152"/>
        <c:crosses val="autoZero"/>
        <c:crossBetween val="between"/>
        <c:majorUnit val="2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aseline="0"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6BBE7-3097-4A64-A3AC-DD3BD7A48E93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DC709-F8F1-424E-81C1-0C9F97F96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828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40264-3491-4E1A-952F-4D45F93475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978B912-D638-4FA1-837A-BAA3E51F30B2}" type="slidenum">
              <a:t>13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942F6-FBBF-4A1A-9E02-1C697BC3C42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568B3-D374-4F7A-9D73-91BA78CCD1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30686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5BEF-4540-4911-8208-C1DE1D522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40813-E9ED-47E4-87B8-E33171AC3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E2132-EFD5-45D9-BA76-B256154B5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1E526-167D-4568-BCAD-155E74B14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719F7-5589-42F3-9E89-CA4B3803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06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D057-0B5E-4D17-8C08-8C133F31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4D4208-5725-4554-B8C0-5E8925C89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71D31-3494-4B17-B7EB-751877BB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5189F-7666-4ED3-B29E-70B855896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02187-2ED3-44FC-B6A7-9060FB62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26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DC00AD-F842-4CD8-98EF-3F7508CB7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C665F-ACB1-4718-8BFE-D1316396F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0DEA0-2544-4BB7-9E72-116861E0D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38DE-1F42-488A-90D6-F7454D176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F330B-F198-4AB4-BE54-F6C93536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16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7437-D353-41C6-B404-F9FA7AAFE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6B563-1757-46F7-80E2-45DA4C3D7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494E3-B6E2-43D9-9008-A823C479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DB872-1419-410C-92D0-22825752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40BC-4603-4915-9FA8-880FC5FF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94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4CAB-3B5D-4B03-84E7-08E811F9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B3B29-CF11-49E5-AC92-91802C59A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826A7-D491-4EDA-9EAE-DE1E905E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FC1F4-E03E-4BF5-9BA1-0DC323C17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B27C5-4984-4FE2-855E-EEFCC762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57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5446-30E5-47F2-9D59-2374BFE5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E70DD-2528-446E-82A5-6E0506D74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5E94A-5370-4E7A-A405-12D438CB0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D5BB1-5912-40BF-86FD-93883E9A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9CEE-4CA0-46CC-A647-500BE8926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E591D-8001-4BB5-8868-22696F4BF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98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1BDA-15A3-48DF-BAAA-9710733ED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11DDA-DB23-4405-AC48-12652B080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350FA-EF1A-495E-8EF7-4340E53AB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CABE3-7CAD-4248-9B61-5681E5AE4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95141-9062-4476-B283-C31745AB54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25838-059C-483A-92E1-F09EF9F02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E77D1F-5E56-4514-83EC-05F52FB4B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65345-E88C-43A9-9E06-DCD9507B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47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025F-CAF3-453B-BCD9-290E21C9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A403E-EDBA-4372-837A-FD71D99E4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AEC5B-0413-46F1-8983-6D2002A34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D8B08B-984B-493C-B669-1CF2467A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0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17D8-B428-47F5-9568-F62C48333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8799D-03C4-49E2-9B56-6B088A8AF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094BF-4AB7-4C81-87FE-A0845BF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74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3F8C5-A6D0-4A47-9286-37153E38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AD23B-310D-42EB-9F54-C69614BB1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94F73-BD3C-42DF-98E2-58F12B03F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FD498-9C6B-4A08-B755-9801CC7C6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4643C-514A-490B-BB85-64D6EB461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C714D-4E5E-4083-A7E4-AE5EBE78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00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B45A-856E-4000-972A-A79BF6D6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A2BF85-EC90-4C08-9A8D-3627A2A99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D9D3C-EB78-4F0D-B8B8-A0BA06609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390EA-60C8-401F-9E4D-FF6694C85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BA6E2-B471-482F-A6CB-3F0FF63B2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A31DB-62C1-4D5A-B416-A279033C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6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C8919-DF51-4BAE-9E57-B4F786D2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1B71C-18FC-446F-8592-EFFE1E17D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05836-1478-4A15-A495-59A330DCF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751A8-C328-4FB1-9541-17AAF9576C3D}" type="datetimeFigureOut">
              <a:rPr lang="en-GB" smtClean="0"/>
              <a:t>04/12/2023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FAACD-94CC-4BB8-836E-009A0DD01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0E82-31B4-44A0-AADF-6045465EF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3843C-3A21-4352-A939-EDA479390F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67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los.castelbranco@gmail.com" TargetMode="External"/><Relationship Id="rId2" Type="http://schemas.openxmlformats.org/officeDocument/2006/relationships/hyperlink" Target="mailto:cnbranco@iseg.ulisboa.p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27729750_LOGICA_HISTORICA_DO_MODELO_DE_ACUMULACAO_DE_CAPITAL_EM_MOCAMBIQUE" TargetMode="External"/><Relationship Id="rId2" Type="http://schemas.openxmlformats.org/officeDocument/2006/relationships/hyperlink" Target="https://www.researchgate.net/publication/327729831_CRISES_ECONOMICAS_E_ESTRUTURAS_DE_ACUMULACAO_DE_CAPITAL_EM_MOCAMBIQ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8fhTGm4Dbpw" TargetMode="External"/><Relationship Id="rId5" Type="http://schemas.openxmlformats.org/officeDocument/2006/relationships/hyperlink" Target="https://www.youtube.com/watch?v=26o22Y33h9s&amp;t=27s" TargetMode="External"/><Relationship Id="rId4" Type="http://schemas.openxmlformats.org/officeDocument/2006/relationships/hyperlink" Target="https://www.youtube.com/watch?v=qOP2V_np2c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919" y="286431"/>
            <a:ext cx="11707791" cy="5075498"/>
          </a:xfrm>
        </p:spPr>
        <p:txBody>
          <a:bodyPr anchor="t">
            <a:normAutofit/>
          </a:bodyPr>
          <a:lstStyle/>
          <a:p>
            <a:br>
              <a:rPr lang="pt-PT" sz="3600" dirty="0">
                <a:latin typeface="Arial Narrow" panose="020B0606020202030204" pitchFamily="34" charset="0"/>
              </a:rPr>
            </a:br>
            <a:r>
              <a:rPr lang="pt-PT" sz="3200" dirty="0">
                <a:latin typeface="Arial Narrow" panose="020B0606020202030204" pitchFamily="34" charset="0"/>
              </a:rPr>
              <a:t>Economia do Desenvolvimento</a:t>
            </a:r>
            <a:br>
              <a:rPr lang="pt-PT" sz="2800" dirty="0">
                <a:latin typeface="Arial Narrow" panose="020B0606020202030204" pitchFamily="34" charset="0"/>
              </a:rPr>
            </a:br>
            <a:br>
              <a:rPr lang="pt-PT" sz="2800" dirty="0">
                <a:latin typeface="Arial Narrow" panose="020B0606020202030204" pitchFamily="34" charset="0"/>
              </a:rPr>
            </a:br>
            <a:br>
              <a:rPr lang="pt-PT" sz="4000" dirty="0">
                <a:latin typeface="Arial Narrow" panose="020B0606020202030204" pitchFamily="34" charset="0"/>
              </a:rPr>
            </a:br>
            <a:r>
              <a:rPr lang="pt-BR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</a:t>
            </a:r>
            <a:br>
              <a:rPr lang="pt-PT" sz="3600" dirty="0">
                <a:latin typeface="Arial Narrow" panose="020B0606020202030204" pitchFamily="34" charset="0"/>
              </a:rPr>
            </a:br>
            <a:br>
              <a:rPr lang="pt-PT" sz="3600" dirty="0">
                <a:latin typeface="Arial Narrow" panose="020B0606020202030204" pitchFamily="34" charset="0"/>
              </a:rPr>
            </a:br>
            <a:r>
              <a:rPr lang="pt-PT" sz="2400" dirty="0">
                <a:latin typeface="Arial Narrow" panose="020B0606020202030204" pitchFamily="34" charset="0"/>
              </a:rPr>
              <a:t>Carlos Nuno Castel-Branco</a:t>
            </a:r>
            <a:br>
              <a:rPr lang="pt-PT" sz="2400" dirty="0">
                <a:latin typeface="Arial Narrow" panose="020B0606020202030204" pitchFamily="34" charset="0"/>
              </a:rPr>
            </a:br>
            <a:r>
              <a:rPr lang="pt-PT" sz="2400" dirty="0">
                <a:latin typeface="Arial Narrow" panose="020B0606020202030204" pitchFamily="34" charset="0"/>
              </a:rPr>
              <a:t>(Professor Catedrático Convidado)</a:t>
            </a:r>
            <a:br>
              <a:rPr lang="pt-PT" sz="2400" dirty="0">
                <a:latin typeface="Arial Narrow" panose="020B0606020202030204" pitchFamily="34" charset="0"/>
              </a:rPr>
            </a:br>
            <a:r>
              <a:rPr lang="pt-PT" sz="2400" dirty="0">
                <a:latin typeface="Arial Narrow" panose="020B0606020202030204" pitchFamily="34" charset="0"/>
              </a:rPr>
              <a:t>(</a:t>
            </a:r>
            <a:r>
              <a:rPr lang="pt-PT" sz="2400" dirty="0">
                <a:latin typeface="Arial Narrow" panose="020B0606020202030204" pitchFamily="34" charset="0"/>
                <a:hlinkClick r:id="rId2"/>
              </a:rPr>
              <a:t>cnbranco@iseg.ulisboa.pt</a:t>
            </a:r>
            <a:r>
              <a:rPr lang="pt-PT" sz="2400" dirty="0">
                <a:latin typeface="Arial Narrow" panose="020B0606020202030204" pitchFamily="34" charset="0"/>
              </a:rPr>
              <a:t> | </a:t>
            </a:r>
            <a:r>
              <a:rPr lang="pt-PT" sz="2400" dirty="0">
                <a:latin typeface="Arial Narrow" panose="020B0606020202030204" pitchFamily="34" charset="0"/>
                <a:hlinkClick r:id="rId3"/>
              </a:rPr>
              <a:t>carlos.castelbranco@gmail.com</a:t>
            </a:r>
            <a:r>
              <a:rPr lang="pt-PT" sz="24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919" y="5584785"/>
            <a:ext cx="11707791" cy="1018571"/>
          </a:xfrm>
        </p:spPr>
        <p:txBody>
          <a:bodyPr>
            <a:normAutofit/>
          </a:bodyPr>
          <a:lstStyle/>
          <a:p>
            <a:r>
              <a:rPr lang="pt-PT" dirty="0">
                <a:latin typeface="Arial Narrow" panose="020B0606020202030204" pitchFamily="34" charset="0"/>
              </a:rPr>
              <a:t>Licenciatura em Economia</a:t>
            </a:r>
          </a:p>
          <a:p>
            <a:r>
              <a:rPr lang="pt-PT" dirty="0">
                <a:latin typeface="Arial Narrow" panose="020B0606020202030204" pitchFamily="34" charset="0"/>
              </a:rPr>
              <a:t>27 e 29-11-2023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0996C-D668-6BDA-DA0E-C74504F2E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82" y="494908"/>
            <a:ext cx="2121939" cy="133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77482"/>
            <a:ext cx="11664043" cy="536600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e desafios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838200"/>
            <a:ext cx="11664044" cy="577094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Crises na teoria social e na economia política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Crises no neoliberalismo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Previsão do risco sistémico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Estarão Keynes e Minsky correctos acerca da tendência natural do sistema financeiro de variar entre expansão, bolhas especulativas e crises? Se sim, a resposta é regulação e o papel dos bancos centrais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Contradições sistémicas inerentes ao capiatlismo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Crises e o futuro do capitalismo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 o capitalismo evitar as suas crises?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 o capitalismo superar as suas crises infinitamente?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Será que as crises marcam o fim do capitalismo?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Podemos antecipar as crises pela análise económica?</a:t>
            </a:r>
          </a:p>
        </p:txBody>
      </p:sp>
    </p:spTree>
    <p:extLst>
      <p:ext uri="{BB962C8B-B14F-4D97-AF65-F5344CB8AC3E}">
        <p14:creationId xmlns:p14="http://schemas.microsoft.com/office/powerpoint/2010/main" val="3385983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CCB47-FB3F-46C2-9013-36BAB5DB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87" y="192742"/>
            <a:ext cx="11793071" cy="478771"/>
          </a:xfrm>
        </p:spPr>
        <p:txBody>
          <a:bodyPr>
            <a:normAutofit fontScale="90000"/>
          </a:bodyPr>
          <a:lstStyle/>
          <a:p>
            <a:r>
              <a:rPr lang="pt-PT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Taxas de crescimento do PIB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7D97EF0-C393-4CDE-B5D6-1ACB90B856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4015125"/>
              </p:ext>
            </p:extLst>
          </p:nvPr>
        </p:nvGraphicFramePr>
        <p:xfrm>
          <a:off x="119064" y="814388"/>
          <a:ext cx="11958636" cy="580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8845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0387-6BB7-4AFC-A407-7C0638D3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60256"/>
            <a:ext cx="11682714" cy="65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7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7FE8-67B9-4F7A-A2F7-ABDD5D3A91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8280" y="-71280"/>
            <a:ext cx="10515240" cy="1325160"/>
          </a:xfrm>
        </p:spPr>
        <p:txBody>
          <a:bodyPr/>
          <a:lstStyle/>
          <a:p>
            <a:pPr lvl="0"/>
            <a:r>
              <a:rPr lang="en-US" sz="3600" b="1"/>
              <a:t>US: a case of unequal division of the results of labour?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7059F-2E51-45FF-A860-D4E7805B18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28BD6-2A0C-4FB6-AD5A-0418E7DF69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152000"/>
            <a:ext cx="11958120" cy="5705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482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7946-92F8-433A-ACDE-61657F99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6" y="136689"/>
            <a:ext cx="11816499" cy="65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0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2802B-87E4-4D9C-9D4D-2CDF7DA9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127262"/>
            <a:ext cx="11682714" cy="67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35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188537"/>
            <a:ext cx="11696218" cy="405352"/>
          </a:xfrm>
        </p:spPr>
        <p:txBody>
          <a:bodyPr>
            <a:normAutofit fontScale="90000"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406F50-3850-4B92-9CDE-C22C670AE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43" y="188537"/>
            <a:ext cx="11696218" cy="65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07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C049E-2B6C-418C-9B11-574316984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367645"/>
            <a:ext cx="11759183" cy="64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18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83028-4B00-40BD-A5C2-44514201A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39" y="148970"/>
            <a:ext cx="11745042" cy="64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22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83581"/>
            <a:ext cx="11696218" cy="671330"/>
          </a:xfrm>
        </p:spPr>
        <p:txBody>
          <a:bodyPr>
            <a:normAutofit/>
          </a:bodyPr>
          <a:lstStyle/>
          <a:p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1186404"/>
            <a:ext cx="11696218" cy="53706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GB" sz="2400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8D2E4-A47A-484A-ADC6-0C7753213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3" y="300943"/>
            <a:ext cx="11696218" cy="63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0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Estrutura da aula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209554"/>
            <a:ext cx="11664044" cy="53995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Crises do capitalismo como crises de acumulação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O Estado e as crises do capitalismo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Crises e desafios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Dados</a:t>
            </a:r>
          </a:p>
        </p:txBody>
      </p:sp>
    </p:spTree>
    <p:extLst>
      <p:ext uri="{BB962C8B-B14F-4D97-AF65-F5344CB8AC3E}">
        <p14:creationId xmlns:p14="http://schemas.microsoft.com/office/powerpoint/2010/main" val="196528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408CECD-992A-4BE2-84D4-2A376F3FD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43" y="1308847"/>
            <a:ext cx="11784639" cy="49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31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A0C00E8-75CB-468F-A09D-024995351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43106"/>
            <a:ext cx="11664043" cy="51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demonstração com base em dinâmicas de financeirização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E75A6D-121D-4CEC-B923-16EA8CA91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68" y="961534"/>
            <a:ext cx="11721708" cy="56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01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36526"/>
            <a:ext cx="11664043" cy="539944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Bibliografia</a:t>
            </a:r>
            <a:endParaRPr lang="en-GB" sz="2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676470"/>
            <a:ext cx="11783786" cy="604500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Castel-Branco, Carlos (2017) Crises económicas e estruturas de acumulação em Moçambique. In Brito, Luís </a:t>
            </a:r>
            <a:r>
              <a:rPr lang="pt-PT" sz="1600" i="1" dirty="0" err="1">
                <a:latin typeface="Arial Narrow" panose="020B0606020202030204" pitchFamily="34" charset="0"/>
              </a:rPr>
              <a:t>et</a:t>
            </a:r>
            <a:r>
              <a:rPr lang="pt-PT" sz="1600" i="1" dirty="0">
                <a:latin typeface="Arial Narrow" panose="020B0606020202030204" pitchFamily="34" charset="0"/>
              </a:rPr>
              <a:t> al </a:t>
            </a:r>
            <a:r>
              <a:rPr lang="pt-PT" sz="1600" dirty="0">
                <a:latin typeface="Arial Narrow" panose="020B0606020202030204" pitchFamily="34" charset="0"/>
              </a:rPr>
              <a:t>(organizadores) Desafios para Moçambique 2017. IESE: Maputo. (</a:t>
            </a:r>
            <a:r>
              <a:rPr lang="pt-PT" sz="1600" dirty="0">
                <a:latin typeface="Arial Narrow" panose="020B0606020202030204" pitchFamily="34" charset="0"/>
                <a:hlinkClick r:id="rId2"/>
              </a:rPr>
              <a:t>https://www.researchgate.net/publication/327729831_CRISES_ECONOMICAS_E_ESTRUTURAS_DE_ACUMULACAO_DE_CAPITAL_EM_MOCAMBIQUE</a:t>
            </a:r>
            <a:endParaRPr lang="pt-PT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Castel-Branco, Carlos (2017) Lógica histórica do modelo de acumulação de capital em Moçambique. In Brito, Luís </a:t>
            </a:r>
            <a:r>
              <a:rPr lang="pt-PT" sz="1600" i="1" dirty="0" err="1">
                <a:latin typeface="Arial Narrow" panose="020B0606020202030204" pitchFamily="34" charset="0"/>
              </a:rPr>
              <a:t>et</a:t>
            </a:r>
            <a:r>
              <a:rPr lang="pt-PT" sz="1600" i="1" dirty="0">
                <a:latin typeface="Arial Narrow" panose="020B0606020202030204" pitchFamily="34" charset="0"/>
              </a:rPr>
              <a:t> al </a:t>
            </a:r>
            <a:r>
              <a:rPr lang="pt-PT" sz="1600" dirty="0">
                <a:latin typeface="Arial Narrow" panose="020B0606020202030204" pitchFamily="34" charset="0"/>
              </a:rPr>
              <a:t>(organizadores) Desafios para Moçambique 2017. IESE: Maputo. </a:t>
            </a:r>
            <a:r>
              <a:rPr lang="en-GB" sz="1600" dirty="0">
                <a:latin typeface="Arial Narrow" panose="020B0606020202030204" pitchFamily="34" charset="0"/>
                <a:hlinkClick r:id="rId3"/>
              </a:rPr>
              <a:t>https://www.researchgate.net/publication/327729750_LOGICA_HISTORICA_DO_MODELO_DE_ACUMULACAO_DE_CAPITAL_EM_MOCAMBIQUE</a:t>
            </a:r>
            <a:endParaRPr lang="pt-PT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Clarke, Simon (2012) Crisis </a:t>
            </a:r>
            <a:r>
              <a:rPr lang="pt-PT" sz="1600" dirty="0" err="1">
                <a:latin typeface="Arial Narrow" panose="020B0606020202030204" pitchFamily="34" charset="0"/>
              </a:rPr>
              <a:t>theory</a:t>
            </a:r>
            <a:r>
              <a:rPr lang="pt-PT" sz="1600" dirty="0">
                <a:latin typeface="Arial Narrow" panose="020B0606020202030204" pitchFamily="34" charset="0"/>
              </a:rPr>
              <a:t>. In Fine, Ben &amp; Alfredo </a:t>
            </a:r>
            <a:r>
              <a:rPr lang="pt-PT" sz="1600" dirty="0" err="1">
                <a:latin typeface="Arial Narrow" panose="020B0606020202030204" pitchFamily="34" charset="0"/>
              </a:rPr>
              <a:t>Saad</a:t>
            </a:r>
            <a:r>
              <a:rPr lang="pt-PT" sz="1600" dirty="0">
                <a:latin typeface="Arial Narrow" panose="020B0606020202030204" pitchFamily="34" charset="0"/>
              </a:rPr>
              <a:t>-Filho (</a:t>
            </a:r>
            <a:r>
              <a:rPr lang="pt-PT" sz="1600" dirty="0" err="1">
                <a:latin typeface="Arial Narrow" panose="020B0606020202030204" pitchFamily="34" charset="0"/>
              </a:rPr>
              <a:t>editors</a:t>
            </a:r>
            <a:r>
              <a:rPr lang="pt-PT" sz="1600" dirty="0">
                <a:latin typeface="Arial Narrow" panose="020B0606020202030204" pitchFamily="34" charset="0"/>
              </a:rPr>
              <a:t>) </a:t>
            </a:r>
            <a:r>
              <a:rPr lang="pt-PT" sz="1600" dirty="0" err="1">
                <a:latin typeface="Arial Narrow" panose="020B0606020202030204" pitchFamily="34" charset="0"/>
              </a:rPr>
              <a:t>The</a:t>
            </a:r>
            <a:r>
              <a:rPr lang="pt-PT" sz="1600" dirty="0">
                <a:latin typeface="Arial Narrow" panose="020B0606020202030204" pitchFamily="34" charset="0"/>
              </a:rPr>
              <a:t> Elgar </a:t>
            </a:r>
            <a:r>
              <a:rPr lang="pt-PT" sz="1600" dirty="0" err="1">
                <a:latin typeface="Arial Narrow" panose="020B0606020202030204" pitchFamily="34" charset="0"/>
              </a:rPr>
              <a:t>companion</a:t>
            </a:r>
            <a:r>
              <a:rPr lang="pt-PT" sz="1600" dirty="0">
                <a:latin typeface="Arial Narrow" panose="020B0606020202030204" pitchFamily="34" charset="0"/>
              </a:rPr>
              <a:t> to </a:t>
            </a:r>
            <a:r>
              <a:rPr lang="pt-PT" sz="1600" dirty="0" err="1">
                <a:latin typeface="Arial Narrow" panose="020B0606020202030204" pitchFamily="34" charset="0"/>
              </a:rPr>
              <a:t>Marxist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Economics</a:t>
            </a:r>
            <a:r>
              <a:rPr lang="pt-PT" sz="1600" dirty="0">
                <a:latin typeface="Arial Narrow" panose="020B0606020202030204" pitchFamily="34" charset="0"/>
              </a:rPr>
              <a:t>. Edward Elgar: London.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 dirty="0">
                <a:latin typeface="Arial Narrow" panose="020B0606020202030204" pitchFamily="34" charset="0"/>
              </a:rPr>
              <a:t>Fine, Ben (2013) Financialization from a Marxist perspective. International Journal of Political Economy 42(4) pp 47-66.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F</a:t>
            </a:r>
            <a:r>
              <a:rPr lang="en-GB" sz="1600" dirty="0" err="1">
                <a:latin typeface="Arial Narrow" panose="020B0606020202030204" pitchFamily="34" charset="0"/>
              </a:rPr>
              <a:t>ine</a:t>
            </a:r>
            <a:r>
              <a:rPr lang="en-GB" sz="1600" dirty="0">
                <a:latin typeface="Arial Narrow" panose="020B0606020202030204" pitchFamily="34" charset="0"/>
              </a:rPr>
              <a:t>, Ben (2010) Looking at the Crisis through Marx – Or Is It the Other Way About? In Kates, Steven (editor) Macroeconomic Theory and its Failings. Edward Elgar Publishing: London</a:t>
            </a:r>
            <a:endParaRPr lang="pt-PT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Fine, Ben &amp; Alfredo </a:t>
            </a:r>
            <a:r>
              <a:rPr lang="pt-PT" sz="1600" dirty="0" err="1">
                <a:latin typeface="Arial Narrow" panose="020B0606020202030204" pitchFamily="34" charset="0"/>
              </a:rPr>
              <a:t>Saad</a:t>
            </a:r>
            <a:r>
              <a:rPr lang="pt-PT" sz="1600" dirty="0">
                <a:latin typeface="Arial Narrow" panose="020B0606020202030204" pitchFamily="34" charset="0"/>
              </a:rPr>
              <a:t>-Filho (2016) </a:t>
            </a:r>
            <a:r>
              <a:rPr lang="pt-PT" sz="1600" dirty="0" err="1">
                <a:latin typeface="Arial Narrow" panose="020B0606020202030204" pitchFamily="34" charset="0"/>
              </a:rPr>
              <a:t>Marx’s</a:t>
            </a:r>
            <a:r>
              <a:rPr lang="pt-PT" sz="1600" dirty="0">
                <a:latin typeface="Arial Narrow" panose="020B0606020202030204" pitchFamily="34" charset="0"/>
              </a:rPr>
              <a:t> Capital (</a:t>
            </a:r>
            <a:r>
              <a:rPr lang="pt-PT" sz="1600" dirty="0" err="1">
                <a:latin typeface="Arial Narrow" panose="020B0606020202030204" pitchFamily="34" charset="0"/>
              </a:rPr>
              <a:t>sixth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edition</a:t>
            </a:r>
            <a:r>
              <a:rPr lang="pt-PT" sz="1600" dirty="0">
                <a:latin typeface="Arial Narrow" panose="020B0606020202030204" pitchFamily="34" charset="0"/>
              </a:rPr>
              <a:t>). Pluto </a:t>
            </a:r>
            <a:r>
              <a:rPr lang="pt-PT" sz="1600" dirty="0" err="1">
                <a:latin typeface="Arial Narrow" panose="020B0606020202030204" pitchFamily="34" charset="0"/>
              </a:rPr>
              <a:t>Press</a:t>
            </a:r>
            <a:r>
              <a:rPr lang="pt-PT" sz="1600" dirty="0">
                <a:latin typeface="Arial Narrow" panose="020B0606020202030204" pitchFamily="34" charset="0"/>
              </a:rPr>
              <a:t>: London (capítulo 7)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Harvey, David (2015) </a:t>
            </a:r>
            <a:r>
              <a:rPr lang="pt-PT" sz="1600" dirty="0" err="1">
                <a:latin typeface="Arial Narrow" panose="020B0606020202030204" pitchFamily="34" charset="0"/>
              </a:rPr>
              <a:t>Seventeen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contradictions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and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the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end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of</a:t>
            </a:r>
            <a:r>
              <a:rPr lang="pt-PT" sz="1600" dirty="0">
                <a:latin typeface="Arial Narrow" panose="020B0606020202030204" pitchFamily="34" charset="0"/>
              </a:rPr>
              <a:t> capitalismo. </a:t>
            </a:r>
            <a:r>
              <a:rPr lang="pt-PT" sz="1600" dirty="0" err="1">
                <a:latin typeface="Arial Narrow" panose="020B0606020202030204" pitchFamily="34" charset="0"/>
              </a:rPr>
              <a:t>Profile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Book</a:t>
            </a:r>
            <a:r>
              <a:rPr lang="pt-PT" sz="1600" dirty="0">
                <a:latin typeface="Arial Narrow" panose="020B0606020202030204" pitchFamily="34" charset="0"/>
              </a:rPr>
              <a:t>: </a:t>
            </a:r>
            <a:r>
              <a:rPr lang="pt-PT" sz="1600" dirty="0" err="1">
                <a:latin typeface="Arial Narrow" panose="020B0606020202030204" pitchFamily="34" charset="0"/>
              </a:rPr>
              <a:t>Croydon</a:t>
            </a:r>
            <a:r>
              <a:rPr lang="pt-PT" sz="1600" dirty="0">
                <a:latin typeface="Arial Narrow" panose="020B0606020202030204" pitchFamily="34" charset="0"/>
              </a:rPr>
              <a:t> (Prologue, Epilogue, Capítulos 15, 16, 17, </a:t>
            </a:r>
            <a:r>
              <a:rPr lang="pt-PT" sz="1600" dirty="0" err="1">
                <a:latin typeface="Arial Narrow" panose="020B0606020202030204" pitchFamily="34" charset="0"/>
              </a:rPr>
              <a:t>Conclusion</a:t>
            </a:r>
            <a:r>
              <a:rPr lang="pt-PT" sz="1600" dirty="0">
                <a:latin typeface="Arial Narrow" panose="020B0606020202030204" pitchFamily="34" charset="0"/>
              </a:rPr>
              <a:t>, Epilogue)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>
                <a:latin typeface="Arial Narrow" panose="020B0606020202030204" pitchFamily="34" charset="0"/>
              </a:rPr>
              <a:t>Harvey, David. Crisis </a:t>
            </a:r>
            <a:r>
              <a:rPr lang="pt-PT" sz="1600" dirty="0" err="1">
                <a:latin typeface="Arial Narrow" panose="020B0606020202030204" pitchFamily="34" charset="0"/>
              </a:rPr>
              <a:t>of</a:t>
            </a:r>
            <a:r>
              <a:rPr lang="pt-PT" sz="1600" dirty="0">
                <a:latin typeface="Arial Narrow" panose="020B0606020202030204" pitchFamily="34" charset="0"/>
              </a:rPr>
              <a:t> capitalismo (</a:t>
            </a:r>
            <a:r>
              <a:rPr lang="pt-PT" sz="1600" dirty="0" err="1">
                <a:latin typeface="Arial Narrow" panose="020B0606020202030204" pitchFamily="34" charset="0"/>
              </a:rPr>
              <a:t>animate</a:t>
            </a:r>
            <a:r>
              <a:rPr lang="pt-PT" sz="1600" dirty="0">
                <a:latin typeface="Arial Narrow" panose="020B0606020202030204" pitchFamily="34" charset="0"/>
              </a:rPr>
              <a:t>) </a:t>
            </a:r>
            <a:r>
              <a:rPr lang="en-GB" sz="1600" dirty="0">
                <a:latin typeface="Arial Narrow" panose="020B0606020202030204" pitchFamily="34" charset="0"/>
                <a:hlinkClick r:id="rId4"/>
              </a:rPr>
              <a:t>https://www.youtube.com/watch?v=qOP2V_np2c0</a:t>
            </a:r>
            <a:endParaRPr lang="en-GB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 dirty="0">
                <a:latin typeface="Arial Narrow" panose="020B0606020202030204" pitchFamily="34" charset="0"/>
              </a:rPr>
              <a:t>Harvey, David. Crisis of capitalism (seminar) </a:t>
            </a:r>
            <a:r>
              <a:rPr lang="en-GB" sz="1600" dirty="0">
                <a:latin typeface="Arial Narrow" panose="020B0606020202030204" pitchFamily="34" charset="0"/>
                <a:hlinkClick r:id="rId5"/>
              </a:rPr>
              <a:t>https://www.youtube.com/watch?v=26o22Y33h9s&amp;t=27s</a:t>
            </a:r>
            <a:endParaRPr lang="en-GB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600" dirty="0">
                <a:latin typeface="Arial Narrow" panose="020B0606020202030204" pitchFamily="34" charset="0"/>
              </a:rPr>
              <a:t>David Harvey and Robert Brenner. What now? The roots of the economic crisis and the way forward </a:t>
            </a:r>
            <a:r>
              <a:rPr lang="en-GB" sz="1600" dirty="0">
                <a:latin typeface="Arial Narrow" panose="020B0606020202030204" pitchFamily="34" charset="0"/>
                <a:hlinkClick r:id="rId6"/>
              </a:rPr>
              <a:t>https://www.youtube.com/watch?v=8fhTGm4Dbpw</a:t>
            </a:r>
            <a:endParaRPr lang="en-GB" sz="1600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pt-PT" sz="1600" dirty="0" err="1">
                <a:latin typeface="Arial Narrow" panose="020B0606020202030204" pitchFamily="34" charset="0"/>
              </a:rPr>
              <a:t>Saad</a:t>
            </a:r>
            <a:r>
              <a:rPr lang="pt-PT" sz="1600" dirty="0">
                <a:latin typeface="Arial Narrow" panose="020B0606020202030204" pitchFamily="34" charset="0"/>
              </a:rPr>
              <a:t>-Filho, Alfredo (2011) Crisis in </a:t>
            </a:r>
            <a:r>
              <a:rPr lang="pt-PT" sz="1600" dirty="0" err="1">
                <a:latin typeface="Arial Narrow" panose="020B0606020202030204" pitchFamily="34" charset="0"/>
              </a:rPr>
              <a:t>Neoliberalism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or</a:t>
            </a:r>
            <a:r>
              <a:rPr lang="pt-PT" sz="1600" dirty="0">
                <a:latin typeface="Arial Narrow" panose="020B0606020202030204" pitchFamily="34" charset="0"/>
              </a:rPr>
              <a:t> Crisis </a:t>
            </a:r>
            <a:r>
              <a:rPr lang="pt-PT" sz="1600" dirty="0" err="1">
                <a:latin typeface="Arial Narrow" panose="020B0606020202030204" pitchFamily="34" charset="0"/>
              </a:rPr>
              <a:t>of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Neoliberalism</a:t>
            </a:r>
            <a:r>
              <a:rPr lang="pt-PT" sz="1600" dirty="0">
                <a:latin typeface="Arial Narrow" panose="020B0606020202030204" pitchFamily="34" charset="0"/>
              </a:rPr>
              <a:t>? </a:t>
            </a:r>
            <a:r>
              <a:rPr lang="pt-PT" sz="1600" dirty="0" err="1">
                <a:latin typeface="Arial Narrow" panose="020B0606020202030204" pitchFamily="34" charset="0"/>
              </a:rPr>
              <a:t>Socialist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Register</a:t>
            </a:r>
            <a:r>
              <a:rPr lang="pt-PT" sz="1600" dirty="0">
                <a:latin typeface="Arial Narrow" panose="020B0606020202030204" pitchFamily="34" charset="0"/>
              </a:rPr>
              <a:t> </a:t>
            </a:r>
            <a:r>
              <a:rPr lang="pt-PT" sz="1600" dirty="0" err="1">
                <a:latin typeface="Arial Narrow" panose="020B0606020202030204" pitchFamily="34" charset="0"/>
              </a:rPr>
              <a:t>vol</a:t>
            </a:r>
            <a:r>
              <a:rPr lang="pt-PT" sz="1600" dirty="0">
                <a:latin typeface="Arial Narrow" panose="020B0606020202030204" pitchFamily="34" charset="0"/>
              </a:rPr>
              <a:t> 47, pp 242-259.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98B27-6006-454C-B4EA-1DF8951E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CBA3-0E90-4152-A82D-403F79215A45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931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151965"/>
            <a:ext cx="11664044" cy="545717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Capitalismo é acumulação de capital: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Expansão das capacidades produtivas e das forças produtivas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 err="1">
                <a:latin typeface="Arial Narrow" panose="020B0606020202030204" pitchFamily="34" charset="0"/>
              </a:rPr>
              <a:t>Mercadorização</a:t>
            </a:r>
            <a:r>
              <a:rPr lang="pt-PT" dirty="0">
                <a:latin typeface="Arial Narrow" panose="020B0606020202030204" pitchFamily="34" charset="0"/>
              </a:rPr>
              <a:t> da economia e da sociedade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Expansão do consumo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 err="1">
                <a:latin typeface="Arial Narrow" panose="020B0606020202030204" pitchFamily="34" charset="0"/>
              </a:rPr>
              <a:t>Financeirização</a:t>
            </a:r>
            <a:endParaRPr lang="pt-PT" dirty="0">
              <a:latin typeface="Arial Narrow" panose="020B060602020203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Acumulação acontece em contexto de concorrência – logo, capital e capitalistas não podem abster-se de “acumular capital”</a:t>
            </a:r>
          </a:p>
        </p:txBody>
      </p:sp>
    </p:spTree>
    <p:extLst>
      <p:ext uri="{BB962C8B-B14F-4D97-AF65-F5344CB8AC3E}">
        <p14:creationId xmlns:p14="http://schemas.microsoft.com/office/powerpoint/2010/main" val="267872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6720-EE23-4CBA-99C6-5A95A231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09" y="154111"/>
            <a:ext cx="11680581" cy="553670"/>
          </a:xfrm>
        </p:spPr>
        <p:txBody>
          <a:bodyPr>
            <a:noAutofit/>
          </a:bodyPr>
          <a:lstStyle/>
          <a:p>
            <a:r>
              <a:rPr lang="pt-PT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Circuito de Acumulação do Capital Industrial e os Pontos de Tensão e Crise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639C64-7EAC-48A8-A8DE-8757A166338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4" y="760535"/>
            <a:ext cx="10810141" cy="5943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391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151965"/>
            <a:ext cx="11664044" cy="545717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Acumulação depende da taxa de lucro e esta depende da </a:t>
            </a:r>
            <a:r>
              <a:rPr lang="pt-PT" dirty="0" err="1">
                <a:latin typeface="Arial Narrow" panose="020B0606020202030204" pitchFamily="34" charset="0"/>
              </a:rPr>
              <a:t>extracção</a:t>
            </a:r>
            <a:r>
              <a:rPr lang="pt-PT" dirty="0">
                <a:latin typeface="Arial Narrow" panose="020B0606020202030204" pitchFamily="34" charset="0"/>
              </a:rPr>
              <a:t> de mais valia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Mais valia absoluta: prolongamento do dia de trabalho e mais trabalhadores.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Contradições e limites para acumulação relacionadas com salários, consumo de massas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Mais valia relativa: progresso relativo que redistribuiu o tempo de trabalho existente a favor do capital.</a:t>
            </a:r>
          </a:p>
          <a:p>
            <a:pPr lvl="2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Contradições relacionadas com a sustentação da expansão (do investimento e do consumo)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Luta social em torno da redistribuição do rendimento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Crises: de consumo, de produção, sociais e ambientais – os limites da acumulação</a:t>
            </a:r>
          </a:p>
        </p:txBody>
      </p:sp>
    </p:spTree>
    <p:extLst>
      <p:ext uri="{BB962C8B-B14F-4D97-AF65-F5344CB8AC3E}">
        <p14:creationId xmlns:p14="http://schemas.microsoft.com/office/powerpoint/2010/main" val="2023561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151965"/>
            <a:ext cx="11664044" cy="5457178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Como são “resolvidas” as crises?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Escala, capacidade financeira, ligações, capacidade tecnológica são importantes na “guerra” que a crise é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Concentração (menor número de empresas) e centralização (empresas maiores) do capital: fusões, aquisições, eliminação de concorrentes, falências, etc.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Oportunidades de inovação contrabalançam a concentração e centralização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As crises como processo de reciclagem do capital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“Limpeza” do mercado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Reestruturação do modelo de acumulação – por exemplo, emergência da </a:t>
            </a:r>
            <a:r>
              <a:rPr lang="pt-PT" dirty="0" err="1">
                <a:latin typeface="Arial Narrow" panose="020B0606020202030204" pitchFamily="34" charset="0"/>
              </a:rPr>
              <a:t>financeirização</a:t>
            </a:r>
            <a:endParaRPr lang="pt-PT" dirty="0">
              <a:latin typeface="Arial Narrow" panose="020B0606020202030204" pitchFamily="34" charset="0"/>
            </a:endParaRP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Retomada do processo de acumulação</a:t>
            </a:r>
          </a:p>
        </p:txBody>
      </p:sp>
    </p:spTree>
    <p:extLst>
      <p:ext uri="{BB962C8B-B14F-4D97-AF65-F5344CB8AC3E}">
        <p14:creationId xmlns:p14="http://schemas.microsoft.com/office/powerpoint/2010/main" val="711078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209554"/>
            <a:ext cx="11664044" cy="53995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Reestruturação do capital vai para além da esfera da produção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Alarga-se à economia em geral (mercados, finanças, distribuição do rendimento, segurança social, consumo,…)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À reprodução social (</a:t>
            </a:r>
            <a:r>
              <a:rPr lang="pt-BR" dirty="0">
                <a:latin typeface="Arial Narrow" panose="020B0606020202030204" pitchFamily="34" charset="0"/>
              </a:rPr>
              <a:t>a casualização, informalização ou flexibilização do emprego, ao empobrecimento de camadas das classes trabalhadoras, à destruição da organização social ou sua substituição por outras formas de organização,…)</a:t>
            </a:r>
            <a:endParaRPr lang="pt-PT" dirty="0">
              <a:latin typeface="Arial Narrow" panose="020B0606020202030204" pitchFamily="34" charset="0"/>
            </a:endParaRP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Organização espacial (campo/cidade, diferentes regiões com padrões de desenvolvimento diferentes, relações internacionais,…)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Aos padrões de acumulação e consumo (por exemplo, concentração e centralização do capital e </a:t>
            </a:r>
            <a:r>
              <a:rPr lang="pt-PT" dirty="0" err="1">
                <a:latin typeface="Arial Narrow" panose="020B0606020202030204" pitchFamily="34" charset="0"/>
              </a:rPr>
              <a:t>mercadorização</a:t>
            </a:r>
            <a:r>
              <a:rPr lang="pt-PT" dirty="0">
                <a:latin typeface="Arial Narrow" panose="020B0606020202030204" pitchFamily="34" charset="0"/>
              </a:rPr>
              <a:t> de novas áreas da sociedade conduzem à </a:t>
            </a:r>
            <a:r>
              <a:rPr lang="pt-PT" dirty="0" err="1">
                <a:latin typeface="Arial Narrow" panose="020B0606020202030204" pitchFamily="34" charset="0"/>
              </a:rPr>
              <a:t>financierização</a:t>
            </a:r>
            <a:r>
              <a:rPr lang="pt-PT" dirty="0">
                <a:latin typeface="Arial Narrow" panose="020B0606020202030204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PT" dirty="0">
                <a:latin typeface="Arial Narrow" panose="020B0606020202030204" pitchFamily="34" charset="0"/>
              </a:rPr>
              <a:t>Crescentemente, urgentemente e perigosamente, o problema ecológico</a:t>
            </a:r>
          </a:p>
        </p:txBody>
      </p:sp>
    </p:spTree>
    <p:extLst>
      <p:ext uri="{BB962C8B-B14F-4D97-AF65-F5344CB8AC3E}">
        <p14:creationId xmlns:p14="http://schemas.microsoft.com/office/powerpoint/2010/main" val="2711116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810986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Crises do capitalismo como crises de acumulação – uma explicação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1209554"/>
            <a:ext cx="11664044" cy="539958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Portanto,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Crises económicas são não acidentes nem apenas possibilidades, mas são necessidades essenciais e inevitáveis do próprio processo de acumulação de capital, que resultam directamente da natureza e dos objectivos da produção capitalista e que permitem reestruturar o capital para elevar as taxas de lucro.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Estas rupturas podem ser involuntárias (como, é o caso das flutuações nos mercados globais ou de avanços tecnológicos que obriguem à destruição de forças produtivas mais antiquadas ou a substituição de uns produtos por outros)…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…ou voluntárias (como é o caso dos capitalistas que, inovando, baixam os custos de produção de inundam o mercado para destruir a concorrência). 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Na prática, estas crises são voluntárias para uns capitalistas (por exemplo, os que inovam e apostam na concentração e centralização do capital) e involuntárias para outros (por exemplo, os que são levados à falência pelo processo de concentração e centralização de capital) </a:t>
            </a:r>
            <a:endParaRPr lang="pt-P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6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043" y="185058"/>
            <a:ext cx="11664043" cy="534080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O Estado e as crises do capitalismo – a ideia do “de-risking” do capital</a:t>
            </a:r>
            <a:endParaRPr lang="en-GB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4043" y="852488"/>
            <a:ext cx="11664044" cy="57566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Teorias de Estados racionais: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Regulação ou de-regulação, de quê e para quem?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Política industrial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O Estado que resgata o capital em crise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Acumulação apoiada pelo Estado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Parcerias público-privadas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Privatização e financeirização de bens e serviços públicos – austeridade como mecanismo de mercadorização de bens e serviços públicos.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latin typeface="Arial Narrow" panose="020B0606020202030204" pitchFamily="34" charset="0"/>
              </a:rPr>
              <a:t>Estado como campo de luta de classes</a:t>
            </a:r>
          </a:p>
        </p:txBody>
      </p:sp>
    </p:spTree>
    <p:extLst>
      <p:ext uri="{BB962C8B-B14F-4D97-AF65-F5344CB8AC3E}">
        <p14:creationId xmlns:p14="http://schemas.microsoft.com/office/powerpoint/2010/main" val="4193325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17201</TotalTime>
  <Words>1271</Words>
  <Application>Microsoft Office PowerPoint</Application>
  <PresentationFormat>Widescreen</PresentationFormat>
  <Paragraphs>91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Office Theme</vt:lpstr>
      <vt:lpstr> Economia do Desenvolvimento   Crises do Capitalismo  Carlos Nuno Castel-Branco (Professor Catedrático Convidado) (cnbranco@iseg.ulisboa.pt | carlos.castelbranco@gmail.com)</vt:lpstr>
      <vt:lpstr>Estrutura da aula</vt:lpstr>
      <vt:lpstr>Crises do capitalismo como crises de acumulação – uma explicação</vt:lpstr>
      <vt:lpstr>Circuito de Acumulação do Capital Industrial e os Pontos de Tensão e Crise</vt:lpstr>
      <vt:lpstr>Crises do capitalismo como crises de acumulação – uma explicação</vt:lpstr>
      <vt:lpstr>Crises do capitalismo como crises de acumulação – uma explicação</vt:lpstr>
      <vt:lpstr>Crises do capitalismo como crises de acumulação – uma explicação</vt:lpstr>
      <vt:lpstr>Crises do capitalismo como crises de acumulação – uma explicação</vt:lpstr>
      <vt:lpstr>O Estado e as crises do capitalismo – a ideia do “de-risking” do capital</vt:lpstr>
      <vt:lpstr>Crises e desafios</vt:lpstr>
      <vt:lpstr>Taxas de crescimento do PIB</vt:lpstr>
      <vt:lpstr>PowerPoint Presentation</vt:lpstr>
      <vt:lpstr>US: a case of unequal division of the results of labour?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Crises do capitalismo como crises de acumulação – uma demonstração com base em dinâmicas de financeirização</vt:lpstr>
      <vt:lpstr>Crises do capitalismo como crises de acumulação – uma demonstração com base em dinâmicas de financeirização</vt:lpstr>
      <vt:lpstr>Crises do capitalismo como crises de acumulação – uma demonstração com base em dinâmicas de financeirização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Economia Política   Economia Política do Capitalismo: Trajectórias  Carlos Nuno Castel-Branco (Professor Associado Convidado) (cnbranco@iseg.ulisboa.pt | carlos.castelbranco@gmail.com)</dc:title>
  <dc:creator>Carlos Castel-Branco</dc:creator>
  <cp:lastModifiedBy>Carlos Castel-Branco</cp:lastModifiedBy>
  <cp:revision>49</cp:revision>
  <cp:lastPrinted>2018-10-09T19:00:44Z</cp:lastPrinted>
  <dcterms:created xsi:type="dcterms:W3CDTF">2018-10-02T01:23:35Z</dcterms:created>
  <dcterms:modified xsi:type="dcterms:W3CDTF">2023-12-04T13:13:43Z</dcterms:modified>
</cp:coreProperties>
</file>